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969759" y="9731756"/>
            <a:ext cx="3606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66191"/>
            <a:ext cx="6885940" cy="2126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295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Lec.3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2335"/>
              </a:lnSpc>
            </a:pPr>
            <a:r>
              <a:rPr dirty="0" sz="2000" b="1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2000" spc="-5" b="1">
                <a:solidFill>
                  <a:srgbClr val="221F1F"/>
                </a:solidFill>
                <a:latin typeface="Times New Roman"/>
                <a:cs typeface="Times New Roman"/>
              </a:rPr>
              <a:t>Stack data</a:t>
            </a:r>
            <a:r>
              <a:rPr dirty="0" sz="2000" spc="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221F1F"/>
                </a:solidFill>
                <a:latin typeface="Times New Roman"/>
                <a:cs typeface="Times New Roman"/>
              </a:rPr>
              <a:t>structure</a:t>
            </a:r>
            <a:endParaRPr sz="2000">
              <a:latin typeface="Times New Roman"/>
              <a:cs typeface="Times New Roman"/>
            </a:endParaRPr>
          </a:p>
          <a:p>
            <a:pPr marL="12700" marR="72390">
              <a:lnSpc>
                <a:spcPct val="95800"/>
              </a:lnSpc>
              <a:spcBef>
                <a:spcPts val="3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is one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most important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useful non-primitive linear data structure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computer  science.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ordered collection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items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into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new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items may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added/inserted  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which items may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end, called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top 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stack. As all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addition and deletion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done from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last added element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first removed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That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why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is also called Last-in-First-out (LIFO). Note  that the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most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frequently accessible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 is the top most elements, whereas the  least accessible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bottom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stack. The operation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illustrated  as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 Fig.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3.1.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843396"/>
            <a:ext cx="6870065" cy="3710304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26670" indent="457200">
              <a:lnSpc>
                <a:spcPct val="95900"/>
              </a:lnSpc>
              <a:spcBef>
                <a:spcPts val="17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insertion (or addition) operation is referred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push, and 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deletion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(or remove)  operation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stack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said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empty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underflow,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 contains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elements. At  this point the top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 is present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bottom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stack. 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it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overflow when the  stack becomes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full,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i.e.,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other elements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can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pushed onto the stack. At this point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top  pointer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highest location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OPERATIONS PERFORMED ON</a:t>
            </a:r>
            <a:r>
              <a:rPr dirty="0" sz="1200" spc="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21F1F"/>
                </a:solidFill>
                <a:latin typeface="Arial"/>
                <a:cs typeface="Arial"/>
              </a:rPr>
              <a:t>STACK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primitive operations performed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 are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dirty="0" sz="14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12700" marR="5080" indent="457200">
              <a:lnSpc>
                <a:spcPts val="1610"/>
              </a:lnSpc>
              <a:spcBef>
                <a:spcPts val="125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PUSH: The process of adding (or inserting)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new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of the stack is called  PUSH operation. Pushing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will add 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new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top. After every  push operation the top is incremented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one.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array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full and no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new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can be  accommodated, then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overflow condition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occurs.</a:t>
            </a:r>
            <a:endParaRPr sz="1400">
              <a:latin typeface="Times New Roman"/>
              <a:cs typeface="Times New Roman"/>
            </a:endParaRPr>
          </a:p>
          <a:p>
            <a:pPr marL="12700" marR="297180" indent="457200">
              <a:lnSpc>
                <a:spcPct val="96000"/>
              </a:lnSpc>
              <a:spcBef>
                <a:spcPts val="944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POP: The process of deleting (or removing)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 the top 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called  POP operation. After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every pop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operation the stack is decremented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 one. 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no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in the stack and the pop operation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performed then the stack underflow condition  occurs.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09725" y="2453251"/>
            <a:ext cx="4524375" cy="3390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009892" y="266191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35356"/>
            <a:ext cx="6885305" cy="6817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21F1F"/>
                </a:solidFill>
                <a:latin typeface="Arial"/>
                <a:cs typeface="Arial"/>
              </a:rPr>
              <a:t>STACK 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IMPLEMENTATION</a:t>
            </a:r>
            <a:endParaRPr sz="12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09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implemented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two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ways:</a:t>
            </a:r>
            <a:endParaRPr sz="1400">
              <a:latin typeface="Times New Roman"/>
              <a:cs typeface="Times New Roman"/>
            </a:endParaRPr>
          </a:p>
          <a:p>
            <a:pPr marL="648335" indent="-178435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6483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Static implementation (using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arrays)</a:t>
            </a:r>
            <a:endParaRPr sz="1400">
              <a:latin typeface="Times New Roman"/>
              <a:cs typeface="Times New Roman"/>
            </a:endParaRPr>
          </a:p>
          <a:p>
            <a:pPr marL="648335" indent="-178435">
              <a:lnSpc>
                <a:spcPct val="100000"/>
              </a:lnSpc>
              <a:spcBef>
                <a:spcPts val="1130"/>
              </a:spcBef>
              <a:buAutoNum type="arabicPeriod"/>
              <a:tabLst>
                <a:tab pos="6483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Dynamic implementation (linked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list)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57200">
              <a:lnSpc>
                <a:spcPct val="95800"/>
              </a:lnSpc>
              <a:spcBef>
                <a:spcPts val="994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Static implementation uses arrays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create stack. Static implementation using arrays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 very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simple technique but is not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flexible way,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size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 has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declared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during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program design, because after that, the size cannot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varied (i.e., increased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decreased).  Moreover static implementation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efficient method when resource optimization is  concerned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(i.e.,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memory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utilization).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For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example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implemented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with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array</a:t>
            </a:r>
            <a:r>
              <a:rPr dirty="0" sz="1400" spc="-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size</a:t>
            </a:r>
            <a:r>
              <a:rPr dirty="0" sz="1400" spc="-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50.</a:t>
            </a:r>
            <a:r>
              <a:rPr dirty="0" sz="14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That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before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operation begins, memory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allocated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array of size 50.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Now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there  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only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few elements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(say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30) to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stored in the stack, then rest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statically allocated  memory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(in this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case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20)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will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wasted,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other hand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there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more number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stored in the stack (say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60)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then we cannot change the size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array 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increase its capacity.  The above said limitations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overcome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dynamically implementing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(is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also called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linked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list representation) the stack using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pointers.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</a:pPr>
            <a:r>
              <a:rPr dirty="0" sz="1200" spc="-10" b="1">
                <a:solidFill>
                  <a:srgbClr val="221F1F"/>
                </a:solidFill>
                <a:latin typeface="Arial"/>
                <a:cs typeface="Arial"/>
              </a:rPr>
              <a:t>STACK 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USING</a:t>
            </a:r>
            <a:r>
              <a:rPr dirty="0" sz="1200" spc="2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21F1F"/>
                </a:solidFill>
                <a:latin typeface="Arial"/>
                <a:cs typeface="Arial"/>
              </a:rPr>
              <a:t>ARRAYS</a:t>
            </a:r>
            <a:endParaRPr sz="1200">
              <a:latin typeface="Arial"/>
              <a:cs typeface="Arial"/>
            </a:endParaRPr>
          </a:p>
          <a:p>
            <a:pPr algn="just" marL="12700" marR="5080">
              <a:lnSpc>
                <a:spcPct val="95800"/>
              </a:lnSpc>
              <a:spcBef>
                <a:spcPts val="2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Implementation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using arrays is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very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simple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technique.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Algorithm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pushing (or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add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new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top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the stack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and popping (or delete)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from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given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below.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Algorithm for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 push</a:t>
            </a:r>
            <a:endParaRPr sz="1200">
              <a:latin typeface="Arial"/>
              <a:cs typeface="Arial"/>
            </a:endParaRPr>
          </a:p>
          <a:p>
            <a:pPr algn="just" marL="12700" marR="5715">
              <a:lnSpc>
                <a:spcPct val="96100"/>
              </a:lnSpc>
              <a:spcBef>
                <a:spcPts val="2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Suppose STACK[SIZE]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one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dimensional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array 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implementing the stack, which will hold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items. TOP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pointer that points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top most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stack. Let 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item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pushed.</a:t>
            </a:r>
            <a:endParaRPr sz="1400">
              <a:latin typeface="Times New Roman"/>
              <a:cs typeface="Times New Roman"/>
            </a:endParaRPr>
          </a:p>
          <a:p>
            <a:pPr marL="346075" indent="-153670">
              <a:lnSpc>
                <a:spcPts val="1410"/>
              </a:lnSpc>
              <a:spcBef>
                <a:spcPts val="935"/>
              </a:spcBef>
              <a:buAutoNum type="arabicPeriod"/>
              <a:tabLst>
                <a:tab pos="346710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SIZE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– 1,</a:t>
            </a:r>
            <a:r>
              <a:rPr dirty="0" sz="12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then:</a:t>
            </a:r>
            <a:endParaRPr sz="1200">
              <a:latin typeface="Times New Roman"/>
              <a:cs typeface="Times New Roman"/>
            </a:endParaRPr>
          </a:p>
          <a:p>
            <a:pPr lvl="1" marL="685165" indent="-215265">
              <a:lnSpc>
                <a:spcPts val="1380"/>
              </a:lnSpc>
              <a:buAutoNum type="alphaLcParenBoth"/>
              <a:tabLst>
                <a:tab pos="68580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Display “The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stack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 in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overflow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condition”</a:t>
            </a:r>
            <a:endParaRPr sz="1200">
              <a:latin typeface="Times New Roman"/>
              <a:cs typeface="Times New Roman"/>
            </a:endParaRPr>
          </a:p>
          <a:p>
            <a:pPr lvl="1" marL="685165" indent="-215265">
              <a:lnSpc>
                <a:spcPts val="1380"/>
              </a:lnSpc>
              <a:buAutoNum type="alphaLcParenBoth"/>
              <a:tabLst>
                <a:tab pos="68580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393700" indent="-152400">
              <a:lnSpc>
                <a:spcPts val="1380"/>
              </a:lnSpc>
              <a:buAutoNum type="arabicPeriod"/>
              <a:tabLst>
                <a:tab pos="3937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+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393700" indent="-152400">
              <a:lnSpc>
                <a:spcPts val="1390"/>
              </a:lnSpc>
              <a:buAutoNum type="arabicPeriod"/>
              <a:tabLst>
                <a:tab pos="39370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STACK [TOP]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ITEM</a:t>
            </a:r>
            <a:endParaRPr sz="1200">
              <a:latin typeface="Times New Roman"/>
              <a:cs typeface="Times New Roman"/>
            </a:endParaRPr>
          </a:p>
          <a:p>
            <a:pPr marL="393700" indent="-152400">
              <a:lnSpc>
                <a:spcPts val="1415"/>
              </a:lnSpc>
              <a:buAutoNum type="arabicPeriod"/>
              <a:tabLst>
                <a:tab pos="39370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01951" y="7796021"/>
            <a:ext cx="29521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008000"/>
                </a:solidFill>
                <a:latin typeface="Consolas"/>
                <a:cs typeface="Consolas"/>
              </a:rPr>
              <a:t>// Condition for checking If Stack is</a:t>
            </a:r>
            <a:r>
              <a:rPr dirty="0" sz="1000" spc="-55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dirty="0" sz="1000" spc="-5">
                <a:solidFill>
                  <a:srgbClr val="008000"/>
                </a:solidFill>
                <a:latin typeface="Consolas"/>
                <a:cs typeface="Consolas"/>
              </a:rPr>
              <a:t>Full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7349490"/>
            <a:ext cx="1631950" cy="773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90"/>
              </a:lnSpc>
              <a:spcBef>
                <a:spcPts val="95"/>
              </a:spcBef>
            </a:pP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void </a:t>
            </a:r>
            <a:r>
              <a:rPr dirty="0" sz="1000" spc="-5">
                <a:latin typeface="Consolas"/>
                <a:cs typeface="Consolas"/>
              </a:rPr>
              <a:t>push(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void</a:t>
            </a:r>
            <a:r>
              <a:rPr dirty="0" sz="1000" spc="-5">
                <a:latin typeface="Consolas"/>
                <a:cs typeface="Consolas"/>
              </a:rPr>
              <a:t>)</a:t>
            </a:r>
            <a:endParaRPr sz="1000">
              <a:latin typeface="Consolas"/>
              <a:cs typeface="Consolas"/>
            </a:endParaRPr>
          </a:p>
          <a:p>
            <a:pPr marL="12700">
              <a:lnSpc>
                <a:spcPts val="1175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  <a:p>
            <a:pPr marL="641985" marR="5080">
              <a:lnSpc>
                <a:spcPts val="1160"/>
              </a:lnSpc>
              <a:spcBef>
                <a:spcPts val="60"/>
              </a:spcBef>
            </a:pP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int </a:t>
            </a:r>
            <a:r>
              <a:rPr dirty="0" sz="1000" spc="-5">
                <a:latin typeface="Consolas"/>
                <a:cs typeface="Consolas"/>
              </a:rPr>
              <a:t>x;  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if</a:t>
            </a:r>
            <a:r>
              <a:rPr dirty="0" sz="1000" spc="-5">
                <a:latin typeface="Consolas"/>
                <a:cs typeface="Consolas"/>
              </a:rPr>
              <a:t>(</a:t>
            </a:r>
            <a:r>
              <a:rPr dirty="0" sz="1000" spc="-15">
                <a:latin typeface="Consolas"/>
                <a:cs typeface="Consolas"/>
              </a:rPr>
              <a:t>t</a:t>
            </a:r>
            <a:r>
              <a:rPr dirty="0" sz="1000" spc="-5">
                <a:latin typeface="Consolas"/>
                <a:cs typeface="Consolas"/>
              </a:rPr>
              <a:t>op=</a:t>
            </a:r>
            <a:r>
              <a:rPr dirty="0" sz="1000">
                <a:latin typeface="Consolas"/>
                <a:cs typeface="Consolas"/>
              </a:rPr>
              <a:t>=</a:t>
            </a:r>
            <a:r>
              <a:rPr dirty="0" sz="1000" spc="-5">
                <a:solidFill>
                  <a:srgbClr val="6E0089"/>
                </a:solidFill>
                <a:latin typeface="Consolas"/>
                <a:cs typeface="Consolas"/>
              </a:rPr>
              <a:t>m</a:t>
            </a:r>
            <a:r>
              <a:rPr dirty="0" sz="1000" spc="-15">
                <a:solidFill>
                  <a:srgbClr val="6E0089"/>
                </a:solidFill>
                <a:latin typeface="Consolas"/>
                <a:cs typeface="Consolas"/>
              </a:rPr>
              <a:t>a</a:t>
            </a:r>
            <a:r>
              <a:rPr dirty="0" sz="1000">
                <a:solidFill>
                  <a:srgbClr val="6E0089"/>
                </a:solidFill>
                <a:latin typeface="Consolas"/>
                <a:cs typeface="Consolas"/>
              </a:rPr>
              <a:t>x</a:t>
            </a:r>
            <a:r>
              <a:rPr dirty="0" sz="1000" spc="-5">
                <a:latin typeface="Consolas"/>
                <a:cs typeface="Consolas"/>
              </a:rPr>
              <a:t>-</a:t>
            </a:r>
            <a:r>
              <a:rPr dirty="0" sz="1000" spc="-15">
                <a:latin typeface="Consolas"/>
                <a:cs typeface="Consolas"/>
              </a:rPr>
              <a:t>1</a:t>
            </a:r>
            <a:r>
              <a:rPr dirty="0" sz="1000" spc="-5">
                <a:latin typeface="Consolas"/>
                <a:cs typeface="Consolas"/>
              </a:rPr>
              <a:t>)</a:t>
            </a:r>
            <a:endParaRPr sz="1000">
              <a:latin typeface="Consolas"/>
              <a:cs typeface="Consolas"/>
            </a:endParaRPr>
          </a:p>
          <a:p>
            <a:pPr algn="ctr" marR="269240">
              <a:lnSpc>
                <a:spcPts val="1150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8093202"/>
            <a:ext cx="4559935" cy="136779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01420" marR="1464945">
              <a:lnSpc>
                <a:spcPts val="1180"/>
              </a:lnSpc>
              <a:spcBef>
                <a:spcPts val="150"/>
              </a:spcBef>
            </a:pPr>
            <a:r>
              <a:rPr dirty="0" sz="1000" spc="-5">
                <a:latin typeface="Consolas"/>
                <a:cs typeface="Consolas"/>
              </a:rPr>
              <a:t>cout&lt;&lt;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"\nstack overflow\n"</a:t>
            </a:r>
            <a:r>
              <a:rPr dirty="0" sz="1000" spc="-5">
                <a:latin typeface="Consolas"/>
                <a:cs typeface="Consolas"/>
              </a:rPr>
              <a:t>;  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return</a:t>
            </a:r>
            <a:r>
              <a:rPr dirty="0" sz="1000" spc="-5">
                <a:latin typeface="Consolas"/>
                <a:cs typeface="Consolas"/>
              </a:rPr>
              <a:t>;</a:t>
            </a:r>
            <a:endParaRPr sz="1000">
              <a:latin typeface="Consolas"/>
              <a:cs typeface="Consolas"/>
            </a:endParaRPr>
          </a:p>
          <a:p>
            <a:pPr marL="641985">
              <a:lnSpc>
                <a:spcPts val="1110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  <a:p>
            <a:pPr marL="641985" marR="2373630">
              <a:lnSpc>
                <a:spcPts val="1180"/>
              </a:lnSpc>
              <a:spcBef>
                <a:spcPts val="45"/>
              </a:spcBef>
              <a:tabLst>
                <a:tab pos="2037714" algn="l"/>
              </a:tabLst>
            </a:pPr>
            <a:r>
              <a:rPr dirty="0" sz="1000" spc="-5">
                <a:latin typeface="Consolas"/>
                <a:cs typeface="Consolas"/>
              </a:rPr>
              <a:t>cou</a:t>
            </a:r>
            <a:r>
              <a:rPr dirty="0" sz="1000" spc="-15">
                <a:latin typeface="Consolas"/>
                <a:cs typeface="Consolas"/>
              </a:rPr>
              <a:t>t</a:t>
            </a:r>
            <a:r>
              <a:rPr dirty="0" sz="1000" spc="-5">
                <a:latin typeface="Consolas"/>
                <a:cs typeface="Consolas"/>
              </a:rPr>
              <a:t>&lt;</a:t>
            </a:r>
            <a:r>
              <a:rPr dirty="0" sz="1000">
                <a:latin typeface="Consolas"/>
                <a:cs typeface="Consolas"/>
              </a:rPr>
              <a:t>&lt;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"en</a:t>
            </a:r>
            <a:r>
              <a:rPr dirty="0" sz="1000" spc="-15">
                <a:solidFill>
                  <a:srgbClr val="A21515"/>
                </a:solidFill>
                <a:latin typeface="Consolas"/>
                <a:cs typeface="Consolas"/>
              </a:rPr>
              <a:t>t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er</a:t>
            </a:r>
            <a:r>
              <a:rPr dirty="0" sz="1000" spc="-10">
                <a:solidFill>
                  <a:srgbClr val="A21515"/>
                </a:solidFill>
                <a:latin typeface="Consolas"/>
                <a:cs typeface="Consolas"/>
              </a:rPr>
              <a:t> 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a</a:t>
            </a:r>
            <a:r>
              <a:rPr dirty="0" sz="1000">
                <a:solidFill>
                  <a:srgbClr val="A21515"/>
                </a:solidFill>
                <a:latin typeface="Consolas"/>
                <a:cs typeface="Consolas"/>
              </a:rPr>
              <a:t> 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no:</a:t>
            </a:r>
            <a:r>
              <a:rPr dirty="0" sz="1000">
                <a:solidFill>
                  <a:srgbClr val="A21515"/>
                </a:solidFill>
                <a:latin typeface="Consolas"/>
                <a:cs typeface="Consolas"/>
              </a:rPr>
              <a:t>	</a:t>
            </a:r>
            <a:r>
              <a:rPr dirty="0" sz="1000" spc="5">
                <a:solidFill>
                  <a:srgbClr val="A21515"/>
                </a:solidFill>
                <a:latin typeface="Consolas"/>
                <a:cs typeface="Consolas"/>
              </a:rPr>
              <a:t>"</a:t>
            </a:r>
            <a:r>
              <a:rPr dirty="0" sz="1000" spc="-5">
                <a:latin typeface="Consolas"/>
                <a:cs typeface="Consolas"/>
              </a:rPr>
              <a:t>;  </a:t>
            </a:r>
            <a:r>
              <a:rPr dirty="0" sz="1000" spc="-5">
                <a:latin typeface="Consolas"/>
                <a:cs typeface="Consolas"/>
              </a:rPr>
              <a:t>cin&gt;&gt;x;</a:t>
            </a:r>
            <a:endParaRPr sz="1000">
              <a:latin typeface="Consolas"/>
              <a:cs typeface="Consolas"/>
            </a:endParaRPr>
          </a:p>
          <a:p>
            <a:pPr marL="641985">
              <a:lnSpc>
                <a:spcPts val="1115"/>
              </a:lnSpc>
              <a:tabLst>
                <a:tab pos="1689100" algn="l"/>
              </a:tabLst>
            </a:pPr>
            <a:r>
              <a:rPr dirty="0" sz="1000" spc="-5">
                <a:latin typeface="Consolas"/>
                <a:cs typeface="Consolas"/>
              </a:rPr>
              <a:t>a[++top]=x;	</a:t>
            </a:r>
            <a:r>
              <a:rPr dirty="0" sz="1000" spc="-5">
                <a:solidFill>
                  <a:srgbClr val="008000"/>
                </a:solidFill>
                <a:latin typeface="Consolas"/>
                <a:cs typeface="Consolas"/>
              </a:rPr>
              <a:t>//increment the </a:t>
            </a:r>
            <a:r>
              <a:rPr dirty="0" sz="1000" spc="-10">
                <a:solidFill>
                  <a:srgbClr val="008000"/>
                </a:solidFill>
                <a:latin typeface="Consolas"/>
                <a:cs typeface="Consolas"/>
              </a:rPr>
              <a:t>top </a:t>
            </a:r>
            <a:r>
              <a:rPr dirty="0" sz="1000" spc="-5">
                <a:solidFill>
                  <a:srgbClr val="008000"/>
                </a:solidFill>
                <a:latin typeface="Consolas"/>
                <a:cs typeface="Consolas"/>
              </a:rPr>
              <a:t>and inserting</a:t>
            </a:r>
            <a:r>
              <a:rPr dirty="0" sz="1000" spc="-3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dirty="0" sz="1000" spc="-5">
                <a:solidFill>
                  <a:srgbClr val="008000"/>
                </a:solidFill>
                <a:latin typeface="Consolas"/>
                <a:cs typeface="Consolas"/>
              </a:rPr>
              <a:t>element</a:t>
            </a:r>
            <a:endParaRPr sz="1000">
              <a:latin typeface="Consolas"/>
              <a:cs typeface="Consolas"/>
            </a:endParaRPr>
          </a:p>
          <a:p>
            <a:pPr marL="996950" marR="559435" indent="-355600">
              <a:lnSpc>
                <a:spcPts val="1160"/>
              </a:lnSpc>
              <a:spcBef>
                <a:spcPts val="60"/>
              </a:spcBef>
              <a:tabLst>
                <a:tab pos="2386330" algn="l"/>
              </a:tabLst>
            </a:pPr>
            <a:r>
              <a:rPr dirty="0" sz="1000" spc="-5">
                <a:latin typeface="Consolas"/>
                <a:cs typeface="Consolas"/>
              </a:rPr>
              <a:t>cout&lt;&lt;</a:t>
            </a:r>
            <a:r>
              <a:rPr dirty="0" sz="1000" spc="15">
                <a:latin typeface="Consolas"/>
                <a:cs typeface="Consolas"/>
              </a:rPr>
              <a:t> 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"\nsucc.</a:t>
            </a:r>
            <a:r>
              <a:rPr dirty="0" sz="1000" spc="5">
                <a:solidFill>
                  <a:srgbClr val="A21515"/>
                </a:solidFill>
                <a:latin typeface="Consolas"/>
                <a:cs typeface="Consolas"/>
              </a:rPr>
              <a:t> 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pushed:	" </a:t>
            </a:r>
            <a:r>
              <a:rPr dirty="0" sz="1000" spc="-5">
                <a:latin typeface="Consolas"/>
                <a:cs typeface="Consolas"/>
              </a:rPr>
              <a:t>&lt;&lt; x &lt;&lt; endl &lt;&lt; endl;  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return</a:t>
            </a:r>
            <a:r>
              <a:rPr dirty="0" sz="1000" spc="-5">
                <a:latin typeface="Consolas"/>
                <a:cs typeface="Consolas"/>
              </a:rPr>
              <a:t>;</a:t>
            </a:r>
            <a:endParaRPr sz="1000">
              <a:latin typeface="Consolas"/>
              <a:cs typeface="Consolas"/>
            </a:endParaRPr>
          </a:p>
          <a:p>
            <a:pPr marL="12700">
              <a:lnSpc>
                <a:spcPts val="1150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266191"/>
            <a:ext cx="6885940" cy="2468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Lec.3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Algorithm for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 pop</a:t>
            </a:r>
            <a:endParaRPr sz="1200">
              <a:latin typeface="Arial"/>
              <a:cs typeface="Arial"/>
            </a:endParaRPr>
          </a:p>
          <a:p>
            <a:pPr algn="just" marL="12700" marR="5715">
              <a:lnSpc>
                <a:spcPct val="96100"/>
              </a:lnSpc>
              <a:spcBef>
                <a:spcPts val="2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Suppose STACK[SIZE]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one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dimensional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array </a:t>
            </a:r>
            <a:r>
              <a:rPr dirty="0" sz="1400" spc="10">
                <a:solidFill>
                  <a:srgbClr val="221F1F"/>
                </a:solidFill>
                <a:latin typeface="Times New Roman"/>
                <a:cs typeface="Times New Roman"/>
              </a:rPr>
              <a:t>for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implementing the stack, which will hold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items. TOP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pointer that points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top most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stack. 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the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popped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(or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deleted) data item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dirty="0" sz="1400" spc="-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stack.</a:t>
            </a:r>
            <a:endParaRPr sz="1400">
              <a:latin typeface="Times New Roman"/>
              <a:cs typeface="Times New Roman"/>
            </a:endParaRPr>
          </a:p>
          <a:p>
            <a:pPr marL="346075" indent="-153670">
              <a:lnSpc>
                <a:spcPts val="1410"/>
              </a:lnSpc>
              <a:spcBef>
                <a:spcPts val="930"/>
              </a:spcBef>
              <a:buAutoNum type="arabicPeriod"/>
              <a:tabLst>
                <a:tab pos="346710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is equal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-1,</a:t>
            </a:r>
            <a:r>
              <a:rPr dirty="0" sz="12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then</a:t>
            </a:r>
            <a:endParaRPr sz="1200">
              <a:latin typeface="Times New Roman"/>
              <a:cs typeface="Times New Roman"/>
            </a:endParaRPr>
          </a:p>
          <a:p>
            <a:pPr lvl="1" marL="665480" indent="-206375">
              <a:lnSpc>
                <a:spcPts val="1380"/>
              </a:lnSpc>
              <a:buAutoNum type="alphaLcParenBoth"/>
              <a:tabLst>
                <a:tab pos="66611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Display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“The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Stack is</a:t>
            </a:r>
            <a:r>
              <a:rPr dirty="0" sz="12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empty”</a:t>
            </a:r>
            <a:endParaRPr sz="1200">
              <a:latin typeface="Times New Roman"/>
              <a:cs typeface="Times New Roman"/>
            </a:endParaRPr>
          </a:p>
          <a:p>
            <a:pPr lvl="1" marL="674370" indent="-215265">
              <a:lnSpc>
                <a:spcPts val="1380"/>
              </a:lnSpc>
              <a:buAutoNum type="alphaLcParenBoth"/>
              <a:tabLst>
                <a:tab pos="67500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344805" indent="-152400">
              <a:lnSpc>
                <a:spcPts val="1380"/>
              </a:lnSpc>
              <a:buAutoNum type="arabicPeriod"/>
              <a:tabLst>
                <a:tab pos="34544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STACK[TOP]</a:t>
            </a:r>
            <a:endParaRPr sz="1200">
              <a:latin typeface="Times New Roman"/>
              <a:cs typeface="Times New Roman"/>
            </a:endParaRPr>
          </a:p>
          <a:p>
            <a:pPr marL="344805" indent="-152400">
              <a:lnSpc>
                <a:spcPts val="1385"/>
              </a:lnSpc>
              <a:buAutoNum type="arabicPeriod"/>
              <a:tabLst>
                <a:tab pos="34544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–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344805" indent="-152400">
              <a:lnSpc>
                <a:spcPts val="1415"/>
              </a:lnSpc>
              <a:buAutoNum type="arabicPeriod"/>
              <a:tabLst>
                <a:tab pos="34544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80842" y="3278251"/>
            <a:ext cx="30219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008000"/>
                </a:solidFill>
                <a:latin typeface="Consolas"/>
                <a:cs typeface="Consolas"/>
              </a:rPr>
              <a:t>// Condition for checking If Stack is</a:t>
            </a:r>
            <a:r>
              <a:rPr dirty="0" sz="1000" spc="-5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dirty="0" sz="1000" spc="-5">
                <a:solidFill>
                  <a:srgbClr val="008000"/>
                </a:solidFill>
                <a:latin typeface="Consolas"/>
                <a:cs typeface="Consolas"/>
              </a:rPr>
              <a:t>Empty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831718"/>
            <a:ext cx="1423035" cy="773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90"/>
              </a:lnSpc>
              <a:spcBef>
                <a:spcPts val="95"/>
              </a:spcBef>
            </a:pP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void</a:t>
            </a:r>
            <a:r>
              <a:rPr dirty="0" sz="1000" spc="-1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pop(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void</a:t>
            </a:r>
            <a:r>
              <a:rPr dirty="0" sz="1000" spc="-5">
                <a:latin typeface="Consolas"/>
                <a:cs typeface="Consolas"/>
              </a:rPr>
              <a:t>)</a:t>
            </a:r>
            <a:endParaRPr sz="1000">
              <a:latin typeface="Consolas"/>
              <a:cs typeface="Consolas"/>
            </a:endParaRPr>
          </a:p>
          <a:p>
            <a:pPr marL="12700">
              <a:lnSpc>
                <a:spcPts val="1175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  <a:p>
            <a:pPr marL="641985" marR="5080">
              <a:lnSpc>
                <a:spcPts val="1160"/>
              </a:lnSpc>
              <a:spcBef>
                <a:spcPts val="60"/>
              </a:spcBef>
            </a:pP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int </a:t>
            </a:r>
            <a:r>
              <a:rPr dirty="0" sz="1000" spc="-5">
                <a:latin typeface="Consolas"/>
                <a:cs typeface="Consolas"/>
              </a:rPr>
              <a:t>y;  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if</a:t>
            </a:r>
            <a:r>
              <a:rPr dirty="0" sz="1000" spc="-5">
                <a:latin typeface="Consolas"/>
                <a:cs typeface="Consolas"/>
              </a:rPr>
              <a:t>(</a:t>
            </a:r>
            <a:r>
              <a:rPr dirty="0" sz="1000" spc="-15">
                <a:latin typeface="Consolas"/>
                <a:cs typeface="Consolas"/>
              </a:rPr>
              <a:t>t</a:t>
            </a:r>
            <a:r>
              <a:rPr dirty="0" sz="1000" spc="-5">
                <a:latin typeface="Consolas"/>
                <a:cs typeface="Consolas"/>
              </a:rPr>
              <a:t>op</a:t>
            </a:r>
            <a:r>
              <a:rPr dirty="0" sz="1000">
                <a:latin typeface="Consolas"/>
                <a:cs typeface="Consolas"/>
              </a:rPr>
              <a:t>=</a:t>
            </a:r>
            <a:r>
              <a:rPr dirty="0" sz="1000" spc="-5">
                <a:latin typeface="Consolas"/>
                <a:cs typeface="Consolas"/>
              </a:rPr>
              <a:t>=-</a:t>
            </a:r>
            <a:r>
              <a:rPr dirty="0" sz="1000" spc="-15">
                <a:latin typeface="Consolas"/>
                <a:cs typeface="Consolas"/>
              </a:rPr>
              <a:t>1</a:t>
            </a:r>
            <a:r>
              <a:rPr dirty="0" sz="1000" spc="-5">
                <a:latin typeface="Consolas"/>
                <a:cs typeface="Consolas"/>
              </a:rPr>
              <a:t>)</a:t>
            </a:r>
            <a:endParaRPr sz="1000">
              <a:latin typeface="Consolas"/>
              <a:cs typeface="Consolas"/>
            </a:endParaRPr>
          </a:p>
          <a:p>
            <a:pPr algn="ctr" marR="60325">
              <a:lnSpc>
                <a:spcPts val="1150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3473" y="3575430"/>
            <a:ext cx="1910714" cy="32702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150"/>
              </a:spcBef>
            </a:pPr>
            <a:r>
              <a:rPr dirty="0" sz="1000" spc="-5">
                <a:latin typeface="Consolas"/>
                <a:cs typeface="Consolas"/>
              </a:rPr>
              <a:t>cout &lt;&lt;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"stack underflow\n"</a:t>
            </a:r>
            <a:r>
              <a:rPr dirty="0" sz="1000" spc="-5">
                <a:latin typeface="Consolas"/>
                <a:cs typeface="Consolas"/>
              </a:rPr>
              <a:t>;  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return</a:t>
            </a:r>
            <a:r>
              <a:rPr dirty="0" sz="1000" spc="-5">
                <a:latin typeface="Consolas"/>
                <a:cs typeface="Consolas"/>
              </a:rPr>
              <a:t>;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4216" y="3872611"/>
            <a:ext cx="793115" cy="4762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90"/>
              </a:lnSpc>
              <a:spcBef>
                <a:spcPts val="95"/>
              </a:spcBef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  <a:p>
            <a:pPr marL="12700" marR="5080">
              <a:lnSpc>
                <a:spcPts val="1180"/>
              </a:lnSpc>
              <a:spcBef>
                <a:spcPts val="45"/>
              </a:spcBef>
            </a:pPr>
            <a:r>
              <a:rPr dirty="0" sz="1000" spc="-5">
                <a:latin typeface="Consolas"/>
                <a:cs typeface="Consolas"/>
              </a:rPr>
              <a:t>y=a[top];  </a:t>
            </a:r>
            <a:r>
              <a:rPr dirty="0" sz="1000" spc="-5">
                <a:latin typeface="Consolas"/>
                <a:cs typeface="Consolas"/>
              </a:rPr>
              <a:t>a[t</a:t>
            </a:r>
            <a:r>
              <a:rPr dirty="0" sz="1000" spc="-15">
                <a:latin typeface="Consolas"/>
                <a:cs typeface="Consolas"/>
              </a:rPr>
              <a:t>o</a:t>
            </a:r>
            <a:r>
              <a:rPr dirty="0" sz="1000" spc="-5">
                <a:latin typeface="Consolas"/>
                <a:cs typeface="Consolas"/>
              </a:rPr>
              <a:t>p--]=</a:t>
            </a:r>
            <a:r>
              <a:rPr dirty="0" sz="1000" spc="-15">
                <a:latin typeface="Consolas"/>
                <a:cs typeface="Consolas"/>
              </a:rPr>
              <a:t>0</a:t>
            </a:r>
            <a:r>
              <a:rPr dirty="0" sz="1000" spc="-5">
                <a:latin typeface="Consolas"/>
                <a:cs typeface="Consolas"/>
              </a:rPr>
              <a:t>;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91257" y="4171315"/>
            <a:ext cx="42767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008000"/>
                </a:solidFill>
                <a:latin typeface="Consolas"/>
                <a:cs typeface="Consolas"/>
              </a:rPr>
              <a:t>//insert 0 at place of removing element </a:t>
            </a:r>
            <a:r>
              <a:rPr dirty="0" sz="1000" spc="-10">
                <a:solidFill>
                  <a:srgbClr val="008000"/>
                </a:solidFill>
                <a:latin typeface="Consolas"/>
                <a:cs typeface="Consolas"/>
              </a:rPr>
              <a:t>and </a:t>
            </a:r>
            <a:r>
              <a:rPr dirty="0" sz="1000" spc="-5">
                <a:solidFill>
                  <a:srgbClr val="008000"/>
                </a:solidFill>
                <a:latin typeface="Consolas"/>
                <a:cs typeface="Consolas"/>
              </a:rPr>
              <a:t>decrement the</a:t>
            </a:r>
            <a:r>
              <a:rPr dirty="0" sz="1000" spc="1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dirty="0" sz="1000" spc="-10">
                <a:solidFill>
                  <a:srgbClr val="008000"/>
                </a:solidFill>
                <a:latin typeface="Consolas"/>
                <a:cs typeface="Consolas"/>
              </a:rPr>
              <a:t>top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4319142"/>
            <a:ext cx="3099435" cy="436308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641985" marR="563880">
              <a:lnSpc>
                <a:spcPts val="1180"/>
              </a:lnSpc>
              <a:spcBef>
                <a:spcPts val="150"/>
              </a:spcBef>
            </a:pPr>
            <a:r>
              <a:rPr dirty="0" sz="1000" spc="-5">
                <a:latin typeface="Consolas"/>
                <a:cs typeface="Consolas"/>
              </a:rPr>
              <a:t>cout &lt;&lt;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"\n succ.poped\n\n"</a:t>
            </a:r>
            <a:r>
              <a:rPr dirty="0" sz="1000" spc="-5">
                <a:latin typeface="Consolas"/>
                <a:cs typeface="Consolas"/>
              </a:rPr>
              <a:t>;  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return</a:t>
            </a:r>
            <a:r>
              <a:rPr dirty="0" sz="1000" spc="-5">
                <a:latin typeface="Consolas"/>
                <a:cs typeface="Consolas"/>
              </a:rPr>
              <a:t>;</a:t>
            </a:r>
            <a:endParaRPr sz="1000">
              <a:latin typeface="Consolas"/>
              <a:cs typeface="Consolas"/>
            </a:endParaRPr>
          </a:p>
          <a:p>
            <a:pPr marL="12700">
              <a:lnSpc>
                <a:spcPts val="1125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0"/>
              </a:lnSpc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Algorithm for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 display</a:t>
            </a:r>
            <a:endParaRPr sz="1200">
              <a:latin typeface="Arial"/>
              <a:cs typeface="Arial"/>
            </a:endParaRPr>
          </a:p>
          <a:p>
            <a:pPr marL="346710" indent="-154305">
              <a:lnSpc>
                <a:spcPts val="1370"/>
              </a:lnSpc>
              <a:buAutoNum type="arabicPeriod"/>
              <a:tabLst>
                <a:tab pos="347345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is equal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-1,</a:t>
            </a:r>
            <a:r>
              <a:rPr dirty="0" sz="12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then</a:t>
            </a:r>
            <a:endParaRPr sz="1200">
              <a:latin typeface="Times New Roman"/>
              <a:cs typeface="Times New Roman"/>
            </a:endParaRPr>
          </a:p>
          <a:p>
            <a:pPr lvl="1" marL="665480" indent="-206375">
              <a:lnSpc>
                <a:spcPts val="1380"/>
              </a:lnSpc>
              <a:buAutoNum type="alphaLcParenBoth"/>
              <a:tabLst>
                <a:tab pos="66611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Display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“the stack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empty”</a:t>
            </a:r>
            <a:endParaRPr sz="1200">
              <a:latin typeface="Times New Roman"/>
              <a:cs typeface="Times New Roman"/>
            </a:endParaRPr>
          </a:p>
          <a:p>
            <a:pPr lvl="1" marL="674370" indent="-215265">
              <a:lnSpc>
                <a:spcPts val="1380"/>
              </a:lnSpc>
              <a:buAutoNum type="alphaLcParenBoth"/>
              <a:tabLst>
                <a:tab pos="67500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344805" indent="-152400">
              <a:lnSpc>
                <a:spcPts val="1380"/>
              </a:lnSpc>
              <a:buAutoNum type="arabicPeriod"/>
              <a:tabLst>
                <a:tab pos="34544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221F1F"/>
                </a:solidFill>
                <a:latin typeface="Wingdings"/>
                <a:cs typeface="Wingdings"/>
              </a:rPr>
              <a:t>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0</a:t>
            </a:r>
            <a:endParaRPr sz="1200">
              <a:latin typeface="Times New Roman"/>
              <a:cs typeface="Times New Roman"/>
            </a:endParaRPr>
          </a:p>
          <a:p>
            <a:pPr lvl="1" marL="665480" indent="-206375">
              <a:lnSpc>
                <a:spcPts val="1385"/>
              </a:lnSpc>
              <a:buAutoNum type="alphaLcParenBoth"/>
              <a:tabLst>
                <a:tab pos="66611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display</a:t>
            </a:r>
            <a:r>
              <a:rPr dirty="0" sz="1200" spc="-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Array[i]</a:t>
            </a:r>
            <a:endParaRPr sz="1200">
              <a:latin typeface="Times New Roman"/>
              <a:cs typeface="Times New Roman"/>
            </a:endParaRPr>
          </a:p>
          <a:p>
            <a:pPr marL="344805" indent="-152400">
              <a:lnSpc>
                <a:spcPts val="1415"/>
              </a:lnSpc>
              <a:buAutoNum type="arabicPeriod"/>
              <a:tabLst>
                <a:tab pos="34544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180"/>
              </a:lnSpc>
              <a:spcBef>
                <a:spcPts val="969"/>
              </a:spcBef>
            </a:pP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void</a:t>
            </a:r>
            <a:r>
              <a:rPr dirty="0" sz="100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display(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void</a:t>
            </a:r>
            <a:r>
              <a:rPr dirty="0" sz="1000" spc="-5">
                <a:latin typeface="Consolas"/>
                <a:cs typeface="Consolas"/>
              </a:rPr>
              <a:t>)</a:t>
            </a:r>
            <a:endParaRPr sz="1000">
              <a:latin typeface="Consolas"/>
              <a:cs typeface="Consolas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  <a:p>
            <a:pPr marL="641985">
              <a:lnSpc>
                <a:spcPts val="1170"/>
              </a:lnSpc>
            </a:pP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if</a:t>
            </a:r>
            <a:r>
              <a:rPr dirty="0" sz="1000" spc="-5">
                <a:latin typeface="Consolas"/>
                <a:cs typeface="Consolas"/>
              </a:rPr>
              <a:t>(top==-1)</a:t>
            </a:r>
            <a:endParaRPr sz="1000">
              <a:latin typeface="Consolas"/>
              <a:cs typeface="Consolas"/>
            </a:endParaRPr>
          </a:p>
          <a:p>
            <a:pPr marL="641985">
              <a:lnSpc>
                <a:spcPts val="1170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  <a:p>
            <a:pPr marL="1131570" marR="144780">
              <a:lnSpc>
                <a:spcPts val="1160"/>
              </a:lnSpc>
              <a:spcBef>
                <a:spcPts val="60"/>
              </a:spcBef>
            </a:pPr>
            <a:r>
              <a:rPr dirty="0" sz="1000" spc="-5">
                <a:latin typeface="Consolas"/>
                <a:cs typeface="Consolas"/>
              </a:rPr>
              <a:t>cout &lt;&lt;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"stack is empty\n"</a:t>
            </a:r>
            <a:r>
              <a:rPr dirty="0" sz="1000" spc="-5">
                <a:latin typeface="Consolas"/>
                <a:cs typeface="Consolas"/>
              </a:rPr>
              <a:t>;  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return</a:t>
            </a:r>
            <a:r>
              <a:rPr dirty="0" sz="1000" spc="-5">
                <a:latin typeface="Consolas"/>
                <a:cs typeface="Consolas"/>
              </a:rPr>
              <a:t>;</a:t>
            </a:r>
            <a:endParaRPr sz="1000">
              <a:latin typeface="Consolas"/>
              <a:cs typeface="Consolas"/>
            </a:endParaRPr>
          </a:p>
          <a:p>
            <a:pPr marL="641985">
              <a:lnSpc>
                <a:spcPts val="1135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  <a:p>
            <a:pPr marL="641985" marR="5080">
              <a:lnSpc>
                <a:spcPts val="1160"/>
              </a:lnSpc>
              <a:spcBef>
                <a:spcPts val="60"/>
              </a:spcBef>
            </a:pPr>
            <a:r>
              <a:rPr dirty="0" sz="1000" spc="-5">
                <a:latin typeface="Consolas"/>
                <a:cs typeface="Consolas"/>
              </a:rPr>
              <a:t>cout&lt;&lt;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"\nelements of Stack are : </a:t>
            </a:r>
            <a:r>
              <a:rPr dirty="0" sz="1000" spc="10">
                <a:solidFill>
                  <a:srgbClr val="A21515"/>
                </a:solidFill>
                <a:latin typeface="Consolas"/>
                <a:cs typeface="Consolas"/>
              </a:rPr>
              <a:t>"</a:t>
            </a:r>
            <a:r>
              <a:rPr dirty="0" sz="1000" spc="10">
                <a:latin typeface="Consolas"/>
                <a:cs typeface="Consolas"/>
              </a:rPr>
              <a:t>;  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dirty="0" sz="1000" spc="-5">
                <a:latin typeface="Consolas"/>
                <a:cs typeface="Consolas"/>
              </a:rPr>
              <a:t>(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int </a:t>
            </a:r>
            <a:r>
              <a:rPr dirty="0" sz="1000" spc="-5">
                <a:latin typeface="Consolas"/>
                <a:cs typeface="Consolas"/>
              </a:rPr>
              <a:t>i=0;i&lt;=top;i++)</a:t>
            </a:r>
            <a:endParaRPr sz="1000">
              <a:latin typeface="Consolas"/>
              <a:cs typeface="Consolas"/>
            </a:endParaRPr>
          </a:p>
          <a:p>
            <a:pPr marL="641985">
              <a:lnSpc>
                <a:spcPts val="1130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  <a:p>
            <a:pPr marL="1201420">
              <a:lnSpc>
                <a:spcPts val="1170"/>
              </a:lnSpc>
              <a:tabLst>
                <a:tab pos="2527300" algn="l"/>
              </a:tabLst>
            </a:pPr>
            <a:r>
              <a:rPr dirty="0" sz="1000" spc="-5">
                <a:latin typeface="Consolas"/>
                <a:cs typeface="Consolas"/>
              </a:rPr>
              <a:t>cout &lt;&lt; a[i]</a:t>
            </a:r>
            <a:r>
              <a:rPr dirty="0" sz="1000" spc="5"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&lt;&lt;</a:t>
            </a:r>
            <a:r>
              <a:rPr dirty="0" sz="1000" spc="25">
                <a:latin typeface="Consolas"/>
                <a:cs typeface="Consolas"/>
              </a:rPr>
              <a:t> </a:t>
            </a:r>
            <a:r>
              <a:rPr dirty="0" sz="1000" spc="-5">
                <a:solidFill>
                  <a:srgbClr val="A21515"/>
                </a:solidFill>
                <a:latin typeface="Consolas"/>
                <a:cs typeface="Consolas"/>
              </a:rPr>
              <a:t>"	</a:t>
            </a:r>
            <a:r>
              <a:rPr dirty="0" sz="1000">
                <a:solidFill>
                  <a:srgbClr val="A21515"/>
                </a:solidFill>
                <a:latin typeface="Consolas"/>
                <a:cs typeface="Consolas"/>
              </a:rPr>
              <a:t>"</a:t>
            </a:r>
            <a:r>
              <a:rPr dirty="0" sz="1000">
                <a:latin typeface="Consolas"/>
                <a:cs typeface="Consolas"/>
              </a:rPr>
              <a:t>;</a:t>
            </a:r>
            <a:endParaRPr sz="1000">
              <a:latin typeface="Consolas"/>
              <a:cs typeface="Consolas"/>
            </a:endParaRPr>
          </a:p>
          <a:p>
            <a:pPr marL="712470">
              <a:lnSpc>
                <a:spcPts val="1170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  <a:p>
            <a:pPr marL="712470" marR="629920" indent="284480">
              <a:lnSpc>
                <a:spcPts val="1180"/>
              </a:lnSpc>
              <a:spcBef>
                <a:spcPts val="40"/>
              </a:spcBef>
            </a:pPr>
            <a:r>
              <a:rPr dirty="0" sz="1000" spc="-5">
                <a:latin typeface="Consolas"/>
                <a:cs typeface="Consolas"/>
              </a:rPr>
              <a:t>cout &lt;&lt; endl &lt;&lt;</a:t>
            </a:r>
            <a:r>
              <a:rPr dirty="0" sz="1000" spc="-70"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endl;  </a:t>
            </a:r>
            <a:r>
              <a:rPr dirty="0" sz="1000" spc="-5">
                <a:solidFill>
                  <a:srgbClr val="0000FF"/>
                </a:solidFill>
                <a:latin typeface="Consolas"/>
                <a:cs typeface="Consolas"/>
              </a:rPr>
              <a:t>return</a:t>
            </a:r>
            <a:r>
              <a:rPr dirty="0" sz="1000" spc="-5">
                <a:latin typeface="Consolas"/>
                <a:cs typeface="Consolas"/>
              </a:rPr>
              <a:t>;</a:t>
            </a:r>
            <a:endParaRPr sz="1000">
              <a:latin typeface="Consolas"/>
              <a:cs typeface="Consolas"/>
            </a:endParaRPr>
          </a:p>
          <a:p>
            <a:pPr marL="12700">
              <a:lnSpc>
                <a:spcPts val="1135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09892" y="266191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33831"/>
            <a:ext cx="6886575" cy="819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21F1F"/>
                </a:solidFill>
                <a:latin typeface="Arial"/>
                <a:cs typeface="Arial"/>
              </a:rPr>
              <a:t>STACK 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USING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LINKED</a:t>
            </a:r>
            <a:r>
              <a:rPr dirty="0" sz="1200" spc="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LIST</a:t>
            </a:r>
            <a:endParaRPr sz="1200">
              <a:latin typeface="Arial"/>
              <a:cs typeface="Arial"/>
            </a:endParaRPr>
          </a:p>
          <a:p>
            <a:pPr algn="just" marL="12700" marR="5080">
              <a:lnSpc>
                <a:spcPts val="1610"/>
              </a:lnSpc>
              <a:spcBef>
                <a:spcPts val="6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have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discussed the implementation of stack using array, i.e., static memory allocation.  Implementation issues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 (Last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First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Out -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LIFO) using linked list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illustrated in  following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figures.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5826633"/>
            <a:ext cx="6885305" cy="33254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Algorithm for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push</a:t>
            </a:r>
            <a:r>
              <a:rPr dirty="0" sz="1200" spc="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610"/>
              </a:lnSpc>
              <a:spcBef>
                <a:spcPts val="6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Suppose TOP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pointer,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pointing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towards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topmost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stack. TOP is  NULL when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stack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empty.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item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15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pushed.</a:t>
            </a:r>
            <a:endParaRPr sz="1400">
              <a:latin typeface="Times New Roman"/>
              <a:cs typeface="Times New Roman"/>
            </a:endParaRPr>
          </a:p>
          <a:p>
            <a:pPr marL="437515" indent="-153670">
              <a:lnSpc>
                <a:spcPts val="1315"/>
              </a:lnSpc>
              <a:buAutoNum type="arabicPeriod"/>
              <a:tabLst>
                <a:tab pos="438150" algn="l"/>
              </a:tabLst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Input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be</a:t>
            </a:r>
            <a:r>
              <a:rPr dirty="0" sz="1200" spc="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pushed</a:t>
            </a:r>
            <a:endParaRPr sz="1200">
              <a:latin typeface="Times New Roman"/>
              <a:cs typeface="Times New Roman"/>
            </a:endParaRPr>
          </a:p>
          <a:p>
            <a:pPr marL="436245" indent="-152400">
              <a:lnSpc>
                <a:spcPts val="1410"/>
              </a:lnSpc>
              <a:buAutoNum type="arabicPeriod"/>
              <a:tabLst>
                <a:tab pos="43688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Creat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endParaRPr sz="1200">
              <a:latin typeface="Times New Roman"/>
              <a:cs typeface="Times New Roman"/>
            </a:endParaRPr>
          </a:p>
          <a:p>
            <a:pPr marL="436245" indent="-152400">
              <a:lnSpc>
                <a:spcPct val="100000"/>
              </a:lnSpc>
              <a:spcBef>
                <a:spcPts val="40"/>
              </a:spcBef>
              <a:buAutoNum type="arabicPeriod"/>
              <a:tabLst>
                <a:tab pos="43688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→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endParaRPr sz="1200">
              <a:latin typeface="Times New Roman"/>
              <a:cs typeface="Times New Roman"/>
            </a:endParaRPr>
          </a:p>
          <a:p>
            <a:pPr marL="436245" indent="-152400">
              <a:lnSpc>
                <a:spcPts val="1410"/>
              </a:lnSpc>
              <a:spcBef>
                <a:spcPts val="20"/>
              </a:spcBef>
              <a:buAutoNum type="arabicPeriod"/>
              <a:tabLst>
                <a:tab pos="43688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NewNode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→ Next =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</a:t>
            </a:r>
            <a:endParaRPr sz="1200">
              <a:latin typeface="Times New Roman"/>
              <a:cs typeface="Times New Roman"/>
            </a:endParaRPr>
          </a:p>
          <a:p>
            <a:pPr marL="436245" indent="-152400">
              <a:lnSpc>
                <a:spcPts val="1380"/>
              </a:lnSpc>
              <a:buAutoNum type="arabicPeriod"/>
              <a:tabLst>
                <a:tab pos="43688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 NewNode</a:t>
            </a:r>
            <a:endParaRPr sz="1200">
              <a:latin typeface="Times New Roman"/>
              <a:cs typeface="Times New Roman"/>
            </a:endParaRPr>
          </a:p>
          <a:p>
            <a:pPr marL="436245" indent="-152400">
              <a:lnSpc>
                <a:spcPts val="1395"/>
              </a:lnSpc>
              <a:buAutoNum type="arabicPeriod"/>
              <a:tabLst>
                <a:tab pos="43688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Consolas"/>
                <a:cs typeface="Consolas"/>
              </a:rPr>
              <a:t>void</a:t>
            </a:r>
            <a:r>
              <a:rPr dirty="0" sz="1000"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push()</a:t>
            </a:r>
            <a:endParaRPr sz="1000">
              <a:latin typeface="Consolas"/>
              <a:cs typeface="Consolas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  <a:p>
            <a:pPr marL="372110" marR="5526405">
              <a:lnSpc>
                <a:spcPts val="1160"/>
              </a:lnSpc>
              <a:spcBef>
                <a:spcPts val="60"/>
              </a:spcBef>
            </a:pPr>
            <a:r>
              <a:rPr dirty="0" sz="1000" spc="-5">
                <a:latin typeface="Consolas"/>
                <a:cs typeface="Consolas"/>
              </a:rPr>
              <a:t>int item;  Node</a:t>
            </a:r>
            <a:r>
              <a:rPr dirty="0" sz="1000" spc="-70"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*NewNode;</a:t>
            </a:r>
            <a:endParaRPr sz="1000">
              <a:latin typeface="Consolas"/>
              <a:cs typeface="Consolas"/>
            </a:endParaRPr>
          </a:p>
          <a:p>
            <a:pPr marL="372110">
              <a:lnSpc>
                <a:spcPts val="1135"/>
              </a:lnSpc>
            </a:pPr>
            <a:r>
              <a:rPr dirty="0" sz="1000" spc="-5">
                <a:latin typeface="Consolas"/>
                <a:cs typeface="Consolas"/>
              </a:rPr>
              <a:t>NewNode = new</a:t>
            </a:r>
            <a:r>
              <a:rPr dirty="0" sz="1000" spc="-10"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Node;</a:t>
            </a:r>
            <a:endParaRPr sz="1000">
              <a:latin typeface="Consolas"/>
              <a:cs typeface="Consolas"/>
            </a:endParaRPr>
          </a:p>
          <a:p>
            <a:pPr marL="372110" marR="2459990">
              <a:lnSpc>
                <a:spcPts val="1160"/>
              </a:lnSpc>
              <a:spcBef>
                <a:spcPts val="60"/>
              </a:spcBef>
            </a:pPr>
            <a:r>
              <a:rPr dirty="0" sz="1000" spc="-5">
                <a:latin typeface="Consolas"/>
                <a:cs typeface="Consolas"/>
              </a:rPr>
              <a:t>cout&lt;&lt;"\ninput the new value </a:t>
            </a:r>
            <a:r>
              <a:rPr dirty="0" sz="1000" spc="-10">
                <a:latin typeface="Consolas"/>
                <a:cs typeface="Consolas"/>
              </a:rPr>
              <a:t>to </a:t>
            </a:r>
            <a:r>
              <a:rPr dirty="0" sz="1000" spc="-5">
                <a:latin typeface="Consolas"/>
                <a:cs typeface="Consolas"/>
              </a:rPr>
              <a:t>be pushed on the stack: </a:t>
            </a:r>
            <a:r>
              <a:rPr dirty="0" sz="1000" spc="-10">
                <a:latin typeface="Consolas"/>
                <a:cs typeface="Consolas"/>
              </a:rPr>
              <a:t>";  </a:t>
            </a:r>
            <a:r>
              <a:rPr dirty="0" sz="1000" spc="-5">
                <a:latin typeface="Consolas"/>
                <a:cs typeface="Consolas"/>
              </a:rPr>
              <a:t>cin&gt;&gt;item;</a:t>
            </a:r>
            <a:endParaRPr sz="1000">
              <a:latin typeface="Consolas"/>
              <a:cs typeface="Consolas"/>
            </a:endParaRPr>
          </a:p>
          <a:p>
            <a:pPr marL="372110" marR="5177155">
              <a:lnSpc>
                <a:spcPts val="1160"/>
              </a:lnSpc>
              <a:spcBef>
                <a:spcPts val="20"/>
              </a:spcBef>
            </a:pPr>
            <a:r>
              <a:rPr dirty="0" sz="1000" spc="-5">
                <a:latin typeface="Consolas"/>
                <a:cs typeface="Consolas"/>
              </a:rPr>
              <a:t>NewNode</a:t>
            </a:r>
            <a:r>
              <a:rPr dirty="0" sz="1000" spc="-15">
                <a:latin typeface="Consolas"/>
                <a:cs typeface="Consolas"/>
              </a:rPr>
              <a:t>-</a:t>
            </a:r>
            <a:r>
              <a:rPr dirty="0" sz="1000" spc="-5">
                <a:latin typeface="Consolas"/>
                <a:cs typeface="Consolas"/>
              </a:rPr>
              <a:t>&gt;inf</a:t>
            </a:r>
            <a:r>
              <a:rPr dirty="0" sz="1000" spc="-15">
                <a:latin typeface="Consolas"/>
                <a:cs typeface="Consolas"/>
              </a:rPr>
              <a:t>o</a:t>
            </a:r>
            <a:r>
              <a:rPr dirty="0" sz="1000" spc="-5">
                <a:latin typeface="Consolas"/>
                <a:cs typeface="Consolas"/>
              </a:rPr>
              <a:t>=item;  </a:t>
            </a:r>
            <a:r>
              <a:rPr dirty="0" sz="1000" spc="-5">
                <a:latin typeface="Consolas"/>
                <a:cs typeface="Consolas"/>
              </a:rPr>
              <a:t>NewNode-&gt;link=top;</a:t>
            </a:r>
            <a:endParaRPr sz="1000">
              <a:latin typeface="Consolas"/>
              <a:cs typeface="Consolas"/>
            </a:endParaRPr>
          </a:p>
          <a:p>
            <a:pPr marL="372110">
              <a:lnSpc>
                <a:spcPts val="1130"/>
              </a:lnSpc>
            </a:pPr>
            <a:r>
              <a:rPr dirty="0" sz="1000" spc="-5">
                <a:latin typeface="Consolas"/>
                <a:cs typeface="Consolas"/>
              </a:rPr>
              <a:t>top=NewNode;</a:t>
            </a:r>
            <a:endParaRPr sz="1000">
              <a:latin typeface="Consolas"/>
              <a:cs typeface="Consolas"/>
            </a:endParaRPr>
          </a:p>
          <a:p>
            <a:pPr marL="12700">
              <a:lnSpc>
                <a:spcPts val="1180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52715" y="1438649"/>
            <a:ext cx="2562563" cy="42759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266191"/>
            <a:ext cx="6885940" cy="8858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Lec.3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95"/>
              </a:lnSpc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Algorithm for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pop</a:t>
            </a:r>
            <a:r>
              <a:rPr dirty="0" sz="1200" spc="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  <a:p>
            <a:pPr algn="just" marL="12700" marR="5715">
              <a:lnSpc>
                <a:spcPts val="1610"/>
              </a:lnSpc>
              <a:spcBef>
                <a:spcPts val="6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Suppose TOP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pointer,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pointing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towards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topmost 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stack. TOP is  NULL when the stack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empty.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pointer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variable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hold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nodes address. 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information on 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node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just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deleted.</a:t>
            </a:r>
            <a:endParaRPr sz="1400">
              <a:latin typeface="Times New Roman"/>
              <a:cs typeface="Times New Roman"/>
            </a:endParaRPr>
          </a:p>
          <a:p>
            <a:pPr marL="436245" indent="-152400">
              <a:lnSpc>
                <a:spcPts val="1315"/>
              </a:lnSpc>
              <a:buAutoNum type="arabicPeriod"/>
              <a:tabLst>
                <a:tab pos="43688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(TOP is equal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lvl="1" marL="795020" indent="-206375">
              <a:lnSpc>
                <a:spcPts val="1375"/>
              </a:lnSpc>
              <a:buAutoNum type="alphaLcParenBoth"/>
              <a:tabLst>
                <a:tab pos="79565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Display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“The stack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empty”</a:t>
            </a:r>
            <a:endParaRPr sz="1200">
              <a:latin typeface="Times New Roman"/>
              <a:cs typeface="Times New Roman"/>
            </a:endParaRPr>
          </a:p>
          <a:p>
            <a:pPr marL="436245" indent="-152400">
              <a:lnSpc>
                <a:spcPts val="1375"/>
              </a:lnSpc>
              <a:buAutoNum type="arabicPeriod"/>
              <a:tabLst>
                <a:tab pos="43688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200">
              <a:latin typeface="Times New Roman"/>
              <a:cs typeface="Times New Roman"/>
            </a:endParaRPr>
          </a:p>
          <a:p>
            <a:pPr lvl="1" marL="760095" indent="-206375">
              <a:lnSpc>
                <a:spcPts val="1380"/>
              </a:lnSpc>
              <a:buAutoNum type="alphaLcParenBoth"/>
              <a:tabLst>
                <a:tab pos="76073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 TOP</a:t>
            </a:r>
            <a:endParaRPr sz="1200">
              <a:latin typeface="Times New Roman"/>
              <a:cs typeface="Times New Roman"/>
            </a:endParaRPr>
          </a:p>
          <a:p>
            <a:pPr lvl="1" marL="768350" indent="-214629">
              <a:lnSpc>
                <a:spcPts val="1380"/>
              </a:lnSpc>
              <a:buAutoNum type="alphaLcParenBoth"/>
              <a:tabLst>
                <a:tab pos="768985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Display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“The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popped element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TOP →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 DATA”</a:t>
            </a:r>
            <a:endParaRPr sz="1200">
              <a:latin typeface="Times New Roman"/>
              <a:cs typeface="Times New Roman"/>
            </a:endParaRPr>
          </a:p>
          <a:p>
            <a:pPr lvl="1" marL="760095" indent="-206375">
              <a:lnSpc>
                <a:spcPts val="1380"/>
              </a:lnSpc>
              <a:buAutoNum type="alphaLcParenBoth"/>
              <a:tabLst>
                <a:tab pos="76073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TOP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 TOP →</a:t>
            </a: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Next</a:t>
            </a:r>
            <a:endParaRPr sz="1200">
              <a:latin typeface="Times New Roman"/>
              <a:cs typeface="Times New Roman"/>
            </a:endParaRPr>
          </a:p>
          <a:p>
            <a:pPr lvl="1" marL="768350" indent="-214629">
              <a:lnSpc>
                <a:spcPts val="1380"/>
              </a:lnSpc>
              <a:buAutoNum type="alphaLcParenBoth"/>
              <a:tabLst>
                <a:tab pos="76898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TEMP →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Next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 NULL</a:t>
            </a:r>
            <a:endParaRPr sz="1200">
              <a:latin typeface="Times New Roman"/>
              <a:cs typeface="Times New Roman"/>
            </a:endParaRPr>
          </a:p>
          <a:p>
            <a:pPr lvl="1" marL="760730" indent="-207010">
              <a:lnSpc>
                <a:spcPts val="1380"/>
              </a:lnSpc>
              <a:buAutoNum type="alphaLcParenBoth"/>
              <a:tabLst>
                <a:tab pos="761365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Free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node</a:t>
            </a:r>
            <a:endParaRPr sz="1200">
              <a:latin typeface="Times New Roman"/>
              <a:cs typeface="Times New Roman"/>
            </a:endParaRPr>
          </a:p>
          <a:p>
            <a:pPr marL="436245" indent="-152400">
              <a:lnSpc>
                <a:spcPts val="1410"/>
              </a:lnSpc>
              <a:buAutoNum type="arabicPeriod"/>
              <a:tabLst>
                <a:tab pos="43688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372110" marR="5527040">
              <a:lnSpc>
                <a:spcPts val="1180"/>
              </a:lnSpc>
              <a:spcBef>
                <a:spcPts val="5"/>
              </a:spcBef>
            </a:pPr>
            <a:r>
              <a:rPr dirty="0" sz="1000" spc="-5">
                <a:latin typeface="Consolas"/>
                <a:cs typeface="Consolas"/>
              </a:rPr>
              <a:t>void pop(){  if</a:t>
            </a:r>
            <a:r>
              <a:rPr dirty="0" sz="1000" spc="-70"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(top==NULL)</a:t>
            </a:r>
            <a:endParaRPr sz="1000">
              <a:latin typeface="Consolas"/>
              <a:cs typeface="Consolas"/>
            </a:endParaRPr>
          </a:p>
          <a:p>
            <a:pPr marL="372110" marR="4199255" indent="280035">
              <a:lnSpc>
                <a:spcPts val="1160"/>
              </a:lnSpc>
              <a:spcBef>
                <a:spcPts val="5"/>
              </a:spcBef>
            </a:pPr>
            <a:r>
              <a:rPr dirty="0" sz="1000" spc="-5">
                <a:latin typeface="Consolas"/>
                <a:cs typeface="Consolas"/>
              </a:rPr>
              <a:t>cout&lt;&lt;"the stack </a:t>
            </a:r>
            <a:r>
              <a:rPr dirty="0" sz="1000" spc="-10">
                <a:latin typeface="Consolas"/>
                <a:cs typeface="Consolas"/>
              </a:rPr>
              <a:t>is </a:t>
            </a:r>
            <a:r>
              <a:rPr dirty="0" sz="1000">
                <a:latin typeface="Consolas"/>
                <a:cs typeface="Consolas"/>
              </a:rPr>
              <a:t>empty\n";  </a:t>
            </a:r>
            <a:r>
              <a:rPr dirty="0" sz="1000" spc="-5">
                <a:latin typeface="Consolas"/>
                <a:cs typeface="Consolas"/>
              </a:rPr>
              <a:t>else</a:t>
            </a:r>
            <a:endParaRPr sz="1000">
              <a:latin typeface="Consolas"/>
              <a:cs typeface="Consolas"/>
            </a:endParaRPr>
          </a:p>
          <a:p>
            <a:pPr marL="652780">
              <a:lnSpc>
                <a:spcPts val="1130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  <a:p>
            <a:pPr marL="862965">
              <a:lnSpc>
                <a:spcPts val="1170"/>
              </a:lnSpc>
            </a:pPr>
            <a:r>
              <a:rPr dirty="0" sz="1000" spc="-5">
                <a:latin typeface="Consolas"/>
                <a:cs typeface="Consolas"/>
              </a:rPr>
              <a:t>Node *temp=top;</a:t>
            </a:r>
            <a:endParaRPr sz="1000">
              <a:latin typeface="Consolas"/>
              <a:cs typeface="Consolas"/>
            </a:endParaRPr>
          </a:p>
          <a:p>
            <a:pPr marL="862965" marR="3082925">
              <a:lnSpc>
                <a:spcPts val="1160"/>
              </a:lnSpc>
              <a:spcBef>
                <a:spcPts val="60"/>
              </a:spcBef>
            </a:pPr>
            <a:r>
              <a:rPr dirty="0" sz="1000" spc="-5">
                <a:latin typeface="Consolas"/>
                <a:cs typeface="Consolas"/>
              </a:rPr>
              <a:t>cout&lt;&lt;"the </a:t>
            </a:r>
            <a:r>
              <a:rPr dirty="0" sz="1000" spc="-10">
                <a:latin typeface="Consolas"/>
                <a:cs typeface="Consolas"/>
              </a:rPr>
              <a:t>poped </a:t>
            </a:r>
            <a:r>
              <a:rPr dirty="0" sz="1000" spc="-5">
                <a:latin typeface="Consolas"/>
                <a:cs typeface="Consolas"/>
              </a:rPr>
              <a:t>element is: "&lt;&lt;top-&gt;info;  top=top-&gt;link;</a:t>
            </a:r>
            <a:endParaRPr sz="1000">
              <a:latin typeface="Consolas"/>
              <a:cs typeface="Consolas"/>
            </a:endParaRPr>
          </a:p>
          <a:p>
            <a:pPr marL="862965" marR="4900930">
              <a:lnSpc>
                <a:spcPts val="1180"/>
              </a:lnSpc>
              <a:spcBef>
                <a:spcPts val="5"/>
              </a:spcBef>
            </a:pPr>
            <a:r>
              <a:rPr dirty="0" sz="1000" spc="-15">
                <a:latin typeface="Consolas"/>
                <a:cs typeface="Consolas"/>
              </a:rPr>
              <a:t>t</a:t>
            </a:r>
            <a:r>
              <a:rPr dirty="0" sz="1000" spc="-5">
                <a:latin typeface="Consolas"/>
                <a:cs typeface="Consolas"/>
              </a:rPr>
              <a:t>em</a:t>
            </a:r>
            <a:r>
              <a:rPr dirty="0" sz="1000">
                <a:latin typeface="Consolas"/>
                <a:cs typeface="Consolas"/>
              </a:rPr>
              <a:t>p</a:t>
            </a:r>
            <a:r>
              <a:rPr dirty="0" sz="1000" spc="-5">
                <a:latin typeface="Consolas"/>
                <a:cs typeface="Consolas"/>
              </a:rPr>
              <a:t>-</a:t>
            </a:r>
            <a:r>
              <a:rPr dirty="0" sz="1000" spc="-15">
                <a:latin typeface="Consolas"/>
                <a:cs typeface="Consolas"/>
              </a:rPr>
              <a:t>&gt;</a:t>
            </a:r>
            <a:r>
              <a:rPr dirty="0" sz="1000" spc="-5">
                <a:latin typeface="Consolas"/>
                <a:cs typeface="Consolas"/>
              </a:rPr>
              <a:t>link=</a:t>
            </a:r>
            <a:r>
              <a:rPr dirty="0" sz="1000" spc="-15">
                <a:latin typeface="Consolas"/>
                <a:cs typeface="Consolas"/>
              </a:rPr>
              <a:t>N</a:t>
            </a:r>
            <a:r>
              <a:rPr dirty="0" sz="1000" spc="-5">
                <a:latin typeface="Consolas"/>
                <a:cs typeface="Consolas"/>
              </a:rPr>
              <a:t>UL</a:t>
            </a:r>
            <a:r>
              <a:rPr dirty="0" sz="1000" spc="-15">
                <a:latin typeface="Consolas"/>
                <a:cs typeface="Consolas"/>
              </a:rPr>
              <a:t>L</a:t>
            </a:r>
            <a:r>
              <a:rPr dirty="0" sz="1000" spc="-5">
                <a:latin typeface="Consolas"/>
                <a:cs typeface="Consolas"/>
              </a:rPr>
              <a:t>;  </a:t>
            </a:r>
            <a:r>
              <a:rPr dirty="0" sz="1000" spc="-5">
                <a:latin typeface="Consolas"/>
                <a:cs typeface="Consolas"/>
              </a:rPr>
              <a:t>delete</a:t>
            </a:r>
            <a:r>
              <a:rPr dirty="0" sz="1000" spc="-30"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temp;</a:t>
            </a:r>
            <a:endParaRPr sz="1000">
              <a:latin typeface="Consolas"/>
              <a:cs typeface="Consolas"/>
            </a:endParaRPr>
          </a:p>
          <a:p>
            <a:pPr marL="652780">
              <a:lnSpc>
                <a:spcPts val="1115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  <a:p>
            <a:pPr marL="372110">
              <a:lnSpc>
                <a:spcPts val="1190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2700">
              <a:lnSpc>
                <a:spcPts val="1400"/>
              </a:lnSpc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Algorithm for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display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  <a:p>
            <a:pPr marL="436245" indent="-152400">
              <a:lnSpc>
                <a:spcPts val="1370"/>
              </a:lnSpc>
              <a:buAutoNum type="arabicPeriod"/>
              <a:tabLst>
                <a:tab pos="43688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(TOP is equal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200" spc="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NULL)</a:t>
            </a:r>
            <a:endParaRPr sz="1200">
              <a:latin typeface="Times New Roman"/>
              <a:cs typeface="Times New Roman"/>
            </a:endParaRPr>
          </a:p>
          <a:p>
            <a:pPr lvl="1" marL="760095" indent="-206375">
              <a:lnSpc>
                <a:spcPts val="1380"/>
              </a:lnSpc>
              <a:buAutoNum type="alphaLcParenBoth"/>
              <a:tabLst>
                <a:tab pos="76073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display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“the stack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2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empty”</a:t>
            </a:r>
            <a:endParaRPr sz="1200">
              <a:latin typeface="Times New Roman"/>
              <a:cs typeface="Times New Roman"/>
            </a:endParaRPr>
          </a:p>
          <a:p>
            <a:pPr lvl="1" marL="768350" indent="-214629">
              <a:lnSpc>
                <a:spcPts val="1380"/>
              </a:lnSpc>
              <a:buAutoNum type="alphaLcParenBoth"/>
              <a:tabLst>
                <a:tab pos="76898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 marL="436245" indent="-152400">
              <a:lnSpc>
                <a:spcPts val="1380"/>
              </a:lnSpc>
              <a:buAutoNum type="arabicPeriod"/>
              <a:tabLst>
                <a:tab pos="43688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200">
              <a:latin typeface="Times New Roman"/>
              <a:cs typeface="Times New Roman"/>
            </a:endParaRPr>
          </a:p>
          <a:p>
            <a:pPr lvl="1" marL="760095" indent="-206375">
              <a:lnSpc>
                <a:spcPts val="1380"/>
              </a:lnSpc>
              <a:buAutoNum type="alphaLcParenBoth"/>
              <a:tabLst>
                <a:tab pos="760730" algn="l"/>
              </a:tabLst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= top</a:t>
            </a:r>
            <a:endParaRPr sz="1200">
              <a:latin typeface="Times New Roman"/>
              <a:cs typeface="Times New Roman"/>
            </a:endParaRPr>
          </a:p>
          <a:p>
            <a:pPr lvl="1" marL="913130" marR="4254500" indent="-359410">
              <a:lnSpc>
                <a:spcPts val="1380"/>
              </a:lnSpc>
              <a:spcBef>
                <a:spcPts val="65"/>
              </a:spcBef>
              <a:buAutoNum type="alphaLcParenBoth"/>
              <a:tabLst>
                <a:tab pos="768985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while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not equal to</a:t>
            </a:r>
            <a:r>
              <a:rPr dirty="0" sz="1200" spc="-6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null  (b.1) display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temp-&gt;info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(b.2) temp =</a:t>
            </a:r>
            <a:r>
              <a:rPr dirty="0" sz="1200" spc="-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temp-&gt;link</a:t>
            </a:r>
            <a:endParaRPr sz="1200">
              <a:latin typeface="Times New Roman"/>
              <a:cs typeface="Times New Roman"/>
            </a:endParaRPr>
          </a:p>
          <a:p>
            <a:pPr marL="436245" indent="-152400">
              <a:lnSpc>
                <a:spcPts val="1345"/>
              </a:lnSpc>
              <a:buAutoNum type="arabicPeriod"/>
              <a:tabLst>
                <a:tab pos="43688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372110" marR="5458460">
              <a:lnSpc>
                <a:spcPts val="1160"/>
              </a:lnSpc>
            </a:pPr>
            <a:r>
              <a:rPr dirty="0" sz="1000" spc="-5">
                <a:latin typeface="Consolas"/>
                <a:cs typeface="Consolas"/>
              </a:rPr>
              <a:t>void</a:t>
            </a:r>
            <a:r>
              <a:rPr dirty="0" sz="1000" spc="-70"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display(){  if(top==NULL)</a:t>
            </a:r>
            <a:endParaRPr sz="1000">
              <a:latin typeface="Consolas"/>
              <a:cs typeface="Consolas"/>
            </a:endParaRPr>
          </a:p>
          <a:p>
            <a:pPr marL="372110" marR="3924935" indent="280035">
              <a:lnSpc>
                <a:spcPts val="1180"/>
              </a:lnSpc>
              <a:spcBef>
                <a:spcPts val="5"/>
              </a:spcBef>
            </a:pPr>
            <a:r>
              <a:rPr dirty="0" sz="1000" spc="-5">
                <a:latin typeface="Consolas"/>
                <a:cs typeface="Consolas"/>
              </a:rPr>
              <a:t>cout&lt;&lt;"the stack </a:t>
            </a:r>
            <a:r>
              <a:rPr dirty="0" sz="1000" spc="-10">
                <a:latin typeface="Consolas"/>
                <a:cs typeface="Consolas"/>
              </a:rPr>
              <a:t>is </a:t>
            </a:r>
            <a:r>
              <a:rPr dirty="0" sz="1000" spc="-5">
                <a:latin typeface="Consolas"/>
                <a:cs typeface="Consolas"/>
              </a:rPr>
              <a:t>empty"&lt;&lt;endl;  else</a:t>
            </a:r>
            <a:endParaRPr sz="1000">
              <a:latin typeface="Consolas"/>
              <a:cs typeface="Consolas"/>
            </a:endParaRPr>
          </a:p>
          <a:p>
            <a:pPr marL="372110">
              <a:lnSpc>
                <a:spcPts val="1110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  <a:p>
            <a:pPr marL="652780" marR="3367404">
              <a:lnSpc>
                <a:spcPts val="1160"/>
              </a:lnSpc>
              <a:spcBef>
                <a:spcPts val="60"/>
              </a:spcBef>
            </a:pPr>
            <a:r>
              <a:rPr dirty="0" sz="1000" spc="-5">
                <a:latin typeface="Consolas"/>
                <a:cs typeface="Consolas"/>
              </a:rPr>
              <a:t>cout&lt;&lt;"\nthe stack elements are: "&lt;&lt;endl;  Node</a:t>
            </a:r>
            <a:r>
              <a:rPr dirty="0" sz="1000" spc="-15">
                <a:latin typeface="Consolas"/>
                <a:cs typeface="Consolas"/>
              </a:rPr>
              <a:t> </a:t>
            </a:r>
            <a:r>
              <a:rPr dirty="0" sz="1000" spc="-5">
                <a:latin typeface="Consolas"/>
                <a:cs typeface="Consolas"/>
              </a:rPr>
              <a:t>*temp=top;</a:t>
            </a:r>
            <a:endParaRPr sz="1000">
              <a:latin typeface="Consolas"/>
              <a:cs typeface="Consolas"/>
            </a:endParaRPr>
          </a:p>
          <a:p>
            <a:pPr marL="652780">
              <a:lnSpc>
                <a:spcPts val="1130"/>
              </a:lnSpc>
            </a:pPr>
            <a:r>
              <a:rPr dirty="0" sz="1000" spc="-5">
                <a:latin typeface="Consolas"/>
                <a:cs typeface="Consolas"/>
              </a:rPr>
              <a:t>while(temp!=NULL)</a:t>
            </a:r>
            <a:endParaRPr sz="1000">
              <a:latin typeface="Consolas"/>
              <a:cs typeface="Consolas"/>
            </a:endParaRPr>
          </a:p>
          <a:p>
            <a:pPr marL="652780">
              <a:lnSpc>
                <a:spcPts val="1170"/>
              </a:lnSpc>
            </a:pPr>
            <a:r>
              <a:rPr dirty="0" sz="1000" spc="-5">
                <a:latin typeface="Consolas"/>
                <a:cs typeface="Consolas"/>
              </a:rPr>
              <a:t>{</a:t>
            </a:r>
            <a:endParaRPr sz="1000">
              <a:latin typeface="Consolas"/>
              <a:cs typeface="Consolas"/>
            </a:endParaRPr>
          </a:p>
          <a:p>
            <a:pPr marL="862965" marR="4829810">
              <a:lnSpc>
                <a:spcPts val="1180"/>
              </a:lnSpc>
              <a:spcBef>
                <a:spcPts val="45"/>
              </a:spcBef>
            </a:pPr>
            <a:r>
              <a:rPr dirty="0" sz="1000" spc="-15">
                <a:latin typeface="Consolas"/>
                <a:cs typeface="Consolas"/>
              </a:rPr>
              <a:t>c</a:t>
            </a:r>
            <a:r>
              <a:rPr dirty="0" sz="1000" spc="-5">
                <a:latin typeface="Consolas"/>
                <a:cs typeface="Consolas"/>
              </a:rPr>
              <a:t>out&lt;</a:t>
            </a:r>
            <a:r>
              <a:rPr dirty="0" sz="1000" spc="-15">
                <a:latin typeface="Consolas"/>
                <a:cs typeface="Consolas"/>
              </a:rPr>
              <a:t>&lt;</a:t>
            </a:r>
            <a:r>
              <a:rPr dirty="0" sz="1000" spc="-5">
                <a:latin typeface="Consolas"/>
                <a:cs typeface="Consolas"/>
              </a:rPr>
              <a:t>tem</a:t>
            </a:r>
            <a:r>
              <a:rPr dirty="0" sz="1000" spc="5">
                <a:latin typeface="Consolas"/>
                <a:cs typeface="Consolas"/>
              </a:rPr>
              <a:t>p</a:t>
            </a:r>
            <a:r>
              <a:rPr dirty="0" sz="1000" spc="-5">
                <a:latin typeface="Consolas"/>
                <a:cs typeface="Consolas"/>
              </a:rPr>
              <a:t>-</a:t>
            </a:r>
            <a:r>
              <a:rPr dirty="0" sz="1000" spc="-15">
                <a:latin typeface="Consolas"/>
                <a:cs typeface="Consolas"/>
              </a:rPr>
              <a:t>&gt;</a:t>
            </a:r>
            <a:r>
              <a:rPr dirty="0" sz="1000" spc="-5">
                <a:latin typeface="Consolas"/>
                <a:cs typeface="Consolas"/>
              </a:rPr>
              <a:t>in</a:t>
            </a:r>
            <a:r>
              <a:rPr dirty="0" sz="1000" spc="-15">
                <a:latin typeface="Consolas"/>
                <a:cs typeface="Consolas"/>
              </a:rPr>
              <a:t>f</a:t>
            </a:r>
            <a:r>
              <a:rPr dirty="0" sz="1000" spc="-5">
                <a:latin typeface="Consolas"/>
                <a:cs typeface="Consolas"/>
              </a:rPr>
              <a:t>o;  </a:t>
            </a:r>
            <a:r>
              <a:rPr dirty="0" sz="1000" spc="-5">
                <a:latin typeface="Consolas"/>
                <a:cs typeface="Consolas"/>
              </a:rPr>
              <a:t>temp=temp-&gt;link;</a:t>
            </a:r>
            <a:endParaRPr sz="1000">
              <a:latin typeface="Consolas"/>
              <a:cs typeface="Consolas"/>
            </a:endParaRPr>
          </a:p>
          <a:p>
            <a:pPr marL="652780">
              <a:lnSpc>
                <a:spcPts val="1115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  <a:p>
            <a:pPr marL="372110">
              <a:lnSpc>
                <a:spcPts val="1170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  <a:p>
            <a:pPr marL="372110">
              <a:lnSpc>
                <a:spcPts val="1180"/>
              </a:lnSpc>
            </a:pPr>
            <a:r>
              <a:rPr dirty="0" sz="1000" spc="-5">
                <a:latin typeface="Consolas"/>
                <a:cs typeface="Consolas"/>
              </a:rPr>
              <a:t>}</a:t>
            </a:r>
            <a:endParaRPr sz="1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dhafer</dc:creator>
  <dcterms:created xsi:type="dcterms:W3CDTF">2018-11-14T18:00:37Z</dcterms:created>
  <dcterms:modified xsi:type="dcterms:W3CDTF">2018-11-14T18:00:37Z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